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</p:sldMasterIdLst>
  <p:notesMasterIdLst>
    <p:notesMasterId r:id="rId47"/>
  </p:notesMasterIdLst>
  <p:sldIdLst>
    <p:sldId id="309" r:id="rId2"/>
    <p:sldId id="304" r:id="rId3"/>
    <p:sldId id="327" r:id="rId4"/>
    <p:sldId id="328" r:id="rId5"/>
    <p:sldId id="330" r:id="rId6"/>
    <p:sldId id="331" r:id="rId7"/>
    <p:sldId id="332" r:id="rId8"/>
    <p:sldId id="333" r:id="rId9"/>
    <p:sldId id="334" r:id="rId10"/>
    <p:sldId id="329" r:id="rId11"/>
    <p:sldId id="336" r:id="rId12"/>
    <p:sldId id="337" r:id="rId13"/>
    <p:sldId id="338" r:id="rId14"/>
    <p:sldId id="339" r:id="rId15"/>
    <p:sldId id="352" r:id="rId16"/>
    <p:sldId id="341" r:id="rId17"/>
    <p:sldId id="342" r:id="rId18"/>
    <p:sldId id="343" r:id="rId19"/>
    <p:sldId id="344" r:id="rId20"/>
    <p:sldId id="345" r:id="rId21"/>
    <p:sldId id="346" r:id="rId22"/>
    <p:sldId id="347" r:id="rId23"/>
    <p:sldId id="348" r:id="rId24"/>
    <p:sldId id="349" r:id="rId25"/>
    <p:sldId id="367" r:id="rId26"/>
    <p:sldId id="350" r:id="rId27"/>
    <p:sldId id="351" r:id="rId28"/>
    <p:sldId id="368" r:id="rId29"/>
    <p:sldId id="353" r:id="rId30"/>
    <p:sldId id="354" r:id="rId31"/>
    <p:sldId id="358" r:id="rId32"/>
    <p:sldId id="355" r:id="rId33"/>
    <p:sldId id="356" r:id="rId34"/>
    <p:sldId id="357" r:id="rId35"/>
    <p:sldId id="359" r:id="rId36"/>
    <p:sldId id="360" r:id="rId37"/>
    <p:sldId id="361" r:id="rId38"/>
    <p:sldId id="362" r:id="rId39"/>
    <p:sldId id="363" r:id="rId40"/>
    <p:sldId id="364" r:id="rId41"/>
    <p:sldId id="366" r:id="rId42"/>
    <p:sldId id="365" r:id="rId43"/>
    <p:sldId id="369" r:id="rId44"/>
    <p:sldId id="370" r:id="rId45"/>
    <p:sldId id="371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6"/>
    <p:restoredTop sz="94586"/>
  </p:normalViewPr>
  <p:slideViewPr>
    <p:cSldViewPr snapToGrid="0" snapToObjects="1">
      <p:cViewPr varScale="1">
        <p:scale>
          <a:sx n="102" d="100"/>
          <a:sy n="102" d="100"/>
        </p:scale>
        <p:origin x="53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B93D26-77D0-AB4B-8F5C-858DFD1FB8C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979B90-1D4E-2F4A-A626-79D4D18DF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594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29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6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08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3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60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51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777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59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5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451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5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0ADF5-9A8E-1240-BC81-6FB2C6F98C37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Web Data Processing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4BD24-721C-904C-B54E-34E60E8B9A4A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38200" y="6057506"/>
            <a:ext cx="2668314" cy="80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://nlp.stanford.edu/software/dependencies_manual.pdf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://rtw.ml.cmu.edu/rtw/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(Relation) Extraction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of these slides are taken from the seminar lectures available at:</a:t>
            </a:r>
          </a:p>
          <a:p>
            <a:r>
              <a:rPr lang="en-US" dirty="0"/>
              <a:t>http://</a:t>
            </a:r>
            <a:r>
              <a:rPr lang="en-US" dirty="0" err="1"/>
              <a:t>www.dfki.de</a:t>
            </a:r>
            <a:r>
              <a:rPr lang="en-US" dirty="0"/>
              <a:t>/~</a:t>
            </a:r>
            <a:r>
              <a:rPr lang="en-US" dirty="0" err="1"/>
              <a:t>neumann</a:t>
            </a:r>
            <a:r>
              <a:rPr lang="en-US" dirty="0"/>
              <a:t>/OIEseminar2015/</a:t>
            </a:r>
            <a:r>
              <a:rPr lang="en-US" dirty="0" err="1"/>
              <a:t>index.htm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909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Wikipedia-based Open IE (WOE)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heuristic matches between Wikipedia </a:t>
            </a:r>
            <a:r>
              <a:rPr lang="en-US" dirty="0" err="1"/>
              <a:t>infobox</a:t>
            </a:r>
            <a:r>
              <a:rPr lang="en-US" dirty="0"/>
              <a:t> attribute values and corresponding sentences to construct training data </a:t>
            </a:r>
          </a:p>
          <a:p>
            <a:r>
              <a:rPr lang="en-US" dirty="0"/>
              <a:t>Operates in two modes</a:t>
            </a:r>
          </a:p>
          <a:p>
            <a:pPr lvl="1"/>
            <a:r>
              <a:rPr lang="en-US" dirty="0"/>
              <a:t>Restricted to features like POS tags (such as </a:t>
            </a:r>
            <a:r>
              <a:rPr lang="en-US" dirty="0" err="1"/>
              <a:t>TextRunner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Use of dependency-parse features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5360492"/>
            <a:ext cx="1051560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F. Wu and D. S. Weld, “Open information extraction using Wikipedia,” in </a:t>
            </a:r>
            <a:r>
              <a:rPr lang="en-US" i="1" dirty="0"/>
              <a:t>Proceedings of the 48th Annual Meeting of the Association for Computational Linguistics</a:t>
            </a:r>
            <a:r>
              <a:rPr lang="en-US" dirty="0"/>
              <a:t>, 2010, pp. 118–127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6933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Wikipedia-based Open IE (WOE)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351" y="1613647"/>
            <a:ext cx="9065297" cy="456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40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Wikipedia-based Open IE (WOE)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Preprocessor</a:t>
            </a:r>
          </a:p>
          <a:p>
            <a:r>
              <a:rPr lang="en-US" dirty="0"/>
              <a:t>Sentence Splitting: converts Wikipedia text into sequences of sentences </a:t>
            </a:r>
          </a:p>
          <a:p>
            <a:r>
              <a:rPr lang="en-US" dirty="0"/>
              <a:t>NLP Annotation: two versions </a:t>
            </a:r>
          </a:p>
          <a:p>
            <a:pPr lvl="1"/>
            <a:r>
              <a:rPr lang="en-US" dirty="0" err="1"/>
              <a:t>WOE</a:t>
            </a:r>
            <a:r>
              <a:rPr lang="en-US" baseline="30000" dirty="0" err="1"/>
              <a:t>parse</a:t>
            </a:r>
            <a:r>
              <a:rPr lang="en-US" dirty="0"/>
              <a:t>: creating a dependency parse</a:t>
            </a:r>
          </a:p>
          <a:p>
            <a:pPr lvl="1"/>
            <a:r>
              <a:rPr lang="en-US" dirty="0" err="1"/>
              <a:t>WOE</a:t>
            </a:r>
            <a:r>
              <a:rPr lang="en-US" baseline="30000" dirty="0" err="1"/>
              <a:t>pos</a:t>
            </a:r>
            <a:r>
              <a:rPr lang="en-US" dirty="0"/>
              <a:t>: supply POS tags and NP-chunk annotations </a:t>
            </a:r>
          </a:p>
          <a:p>
            <a:r>
              <a:rPr lang="en-US" dirty="0"/>
              <a:t>Compiling Synonyms: builds a set of synonyms </a:t>
            </a:r>
          </a:p>
          <a:p>
            <a:pPr lvl="1"/>
            <a:r>
              <a:rPr lang="en-US" dirty="0"/>
              <a:t>To find sentences that correspond to </a:t>
            </a:r>
            <a:r>
              <a:rPr lang="en-US" dirty="0" err="1"/>
              <a:t>infobox</a:t>
            </a:r>
            <a:r>
              <a:rPr lang="en-US" dirty="0"/>
              <a:t> relations </a:t>
            </a:r>
          </a:p>
          <a:p>
            <a:pPr lvl="1"/>
            <a:r>
              <a:rPr lang="en-US" dirty="0"/>
              <a:t>e.g. „University of </a:t>
            </a:r>
            <a:r>
              <a:rPr lang="en-US" dirty="0" err="1"/>
              <a:t>Washingtion</a:t>
            </a:r>
            <a:r>
              <a:rPr lang="en-US" dirty="0"/>
              <a:t>“ ↔ „UW“ </a:t>
            </a:r>
          </a:p>
          <a:p>
            <a:pPr lvl="1"/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93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Wikipedia-based Open IE (WOE)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Matcher</a:t>
            </a:r>
          </a:p>
          <a:p>
            <a:r>
              <a:rPr lang="en-US" dirty="0"/>
              <a:t>Constructs training data for the learner component </a:t>
            </a:r>
          </a:p>
          <a:p>
            <a:pPr lvl="1"/>
            <a:r>
              <a:rPr lang="en-US" dirty="0"/>
              <a:t>By heuristically matching attribute-value pairs from Wikipedia articles containing </a:t>
            </a:r>
            <a:r>
              <a:rPr lang="en-US" dirty="0" err="1"/>
              <a:t>infoboxes</a:t>
            </a:r>
            <a:r>
              <a:rPr lang="en-US" dirty="0"/>
              <a:t> with corresponding sentences in the article </a:t>
            </a:r>
          </a:p>
          <a:p>
            <a:r>
              <a:rPr lang="en-US" dirty="0"/>
              <a:t>e.g.: The article „University of Stanford“ </a:t>
            </a:r>
          </a:p>
          <a:p>
            <a:pPr lvl="1"/>
            <a:r>
              <a:rPr lang="en-US" dirty="0"/>
              <a:t>Attribute value of </a:t>
            </a:r>
            <a:r>
              <a:rPr lang="en-US" dirty="0" err="1"/>
              <a:t>infobox</a:t>
            </a:r>
            <a:r>
              <a:rPr lang="en-US" dirty="0"/>
              <a:t>: (established, 1891)</a:t>
            </a:r>
          </a:p>
          <a:p>
            <a:pPr lvl="1"/>
            <a:r>
              <a:rPr lang="en-US" dirty="0"/>
              <a:t>Corresponding sentence: „The university was founded in 1891 by ...“ </a:t>
            </a:r>
          </a:p>
          <a:p>
            <a:r>
              <a:rPr lang="en-US" dirty="0"/>
              <a:t>Iterates through all attributes looking for a unique sentence containing reference to the subject of the article and the attribute value </a:t>
            </a:r>
          </a:p>
          <a:p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895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Wikipedia-based Open IE (WOE)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Learning Extractors</a:t>
            </a:r>
          </a:p>
          <a:p>
            <a:pPr marL="0" indent="0">
              <a:buNone/>
            </a:pPr>
            <a:r>
              <a:rPr lang="en-US" dirty="0"/>
              <a:t>Two kinds of extractors </a:t>
            </a:r>
          </a:p>
          <a:p>
            <a:r>
              <a:rPr lang="en-US" dirty="0" err="1"/>
              <a:t>WOE</a:t>
            </a:r>
            <a:r>
              <a:rPr lang="en-US" baseline="30000" dirty="0" err="1"/>
              <a:t>parse</a:t>
            </a:r>
            <a:r>
              <a:rPr lang="en-US" dirty="0"/>
              <a:t>: builds with the use of dependency-parse trees a pattern classifier → performance improvement, but slower</a:t>
            </a:r>
          </a:p>
          <a:p>
            <a:pPr lvl="1"/>
            <a:r>
              <a:rPr lang="en-US" dirty="0" err="1"/>
              <a:t>CorePath</a:t>
            </a:r>
            <a:r>
              <a:rPr lang="en-US" dirty="0"/>
              <a:t>: get direct dependencies between content words; </a:t>
            </a:r>
            <a:r>
              <a:rPr lang="en-US" sz="850" dirty="0"/>
              <a:t> </a:t>
            </a:r>
            <a:r>
              <a:rPr lang="en-US" dirty="0"/>
              <a:t>No tense, no negation</a:t>
            </a:r>
          </a:p>
          <a:p>
            <a:pPr lvl="1"/>
            <a:r>
              <a:rPr lang="en-US" dirty="0" err="1"/>
              <a:t>ExtendedPath</a:t>
            </a:r>
            <a:r>
              <a:rPr lang="en-US" dirty="0"/>
              <a:t>: add again all adverbial and adjectival modifiers, negation </a:t>
            </a:r>
          </a:p>
          <a:p>
            <a:pPr lvl="1"/>
            <a:r>
              <a:rPr lang="en-US" dirty="0"/>
              <a:t>Generalized </a:t>
            </a:r>
            <a:r>
              <a:rPr lang="en-US" dirty="0" err="1"/>
              <a:t>CorePath</a:t>
            </a:r>
            <a:r>
              <a:rPr lang="en-US" dirty="0"/>
              <a:t>: replace nouns, and verbs, with their POS-tag </a:t>
            </a:r>
          </a:p>
          <a:p>
            <a:pPr lvl="2"/>
            <a:r>
              <a:rPr lang="en-US" dirty="0"/>
              <a:t>Creating extraction patterns and building a Database from them </a:t>
            </a:r>
          </a:p>
          <a:p>
            <a:r>
              <a:rPr lang="en-US" dirty="0" err="1"/>
              <a:t>WOE</a:t>
            </a:r>
            <a:r>
              <a:rPr lang="en-US" baseline="30000" dirty="0" err="1"/>
              <a:t>pos</a:t>
            </a:r>
            <a:r>
              <a:rPr lang="en-US" dirty="0"/>
              <a:t>: with POS tags and NP-chunk annotations </a:t>
            </a:r>
          </a:p>
          <a:p>
            <a:pPr lvl="1"/>
            <a:r>
              <a:rPr lang="en-US" dirty="0"/>
              <a:t>Labels positive and negative examples creating a classifier </a:t>
            </a:r>
            <a:br>
              <a:rPr lang="en-US" dirty="0"/>
            </a:br>
            <a:endParaRPr lang="en-US" dirty="0"/>
          </a:p>
          <a:p>
            <a:pPr lvl="1"/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085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Wikipedia-based Open IE (WOE)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Evaluation (F1)</a:t>
            </a:r>
            <a:br>
              <a:rPr lang="en-US" dirty="0"/>
            </a:br>
            <a:endParaRPr lang="en-US" dirty="0"/>
          </a:p>
          <a:p>
            <a:pPr lvl="1"/>
            <a:endParaRPr lang="en-US" b="1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502" y="2185987"/>
            <a:ext cx="6190326" cy="363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595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r>
              <a:rPr lang="en-US" dirty="0"/>
              <a:t> [1]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Serious problem of open IE systems (like </a:t>
            </a:r>
            <a:r>
              <a:rPr lang="en-US" b="1" dirty="0" err="1"/>
              <a:t>TextRunner</a:t>
            </a:r>
            <a:r>
              <a:rPr lang="en-US" b="1" dirty="0"/>
              <a:t> and WOE)</a:t>
            </a:r>
          </a:p>
          <a:p>
            <a:r>
              <a:rPr lang="en-US" dirty="0"/>
              <a:t>Many extractions are:</a:t>
            </a:r>
          </a:p>
          <a:p>
            <a:pPr lvl="1"/>
            <a:r>
              <a:rPr lang="en-US" i="1" dirty="0"/>
              <a:t>Incoherent: </a:t>
            </a:r>
            <a:r>
              <a:rPr lang="en-US" dirty="0"/>
              <a:t>extraction phrases have no meaningful interpretation</a:t>
            </a:r>
          </a:p>
          <a:p>
            <a:pPr lvl="1"/>
            <a:r>
              <a:rPr lang="en-US" i="1" dirty="0"/>
              <a:t>Uninformative: </a:t>
            </a:r>
            <a:r>
              <a:rPr lang="en-US" dirty="0"/>
              <a:t>extraction omits crucial information</a:t>
            </a:r>
            <a:endParaRPr 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5360492"/>
            <a:ext cx="1051560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A. Fader, S. </a:t>
            </a:r>
            <a:r>
              <a:rPr lang="en-US" dirty="0" err="1"/>
              <a:t>Soderland</a:t>
            </a:r>
            <a:r>
              <a:rPr lang="en-US" dirty="0"/>
              <a:t>, and O. </a:t>
            </a:r>
            <a:r>
              <a:rPr lang="en-US" dirty="0" err="1"/>
              <a:t>Etzioni</a:t>
            </a:r>
            <a:r>
              <a:rPr lang="en-US" dirty="0"/>
              <a:t>, “Identifying Relations for Open Information Extraction,” in </a:t>
            </a:r>
            <a:r>
              <a:rPr lang="en-US" i="1" dirty="0"/>
              <a:t>EMNLP</a:t>
            </a:r>
            <a:r>
              <a:rPr lang="en-US" dirty="0"/>
              <a:t>, 2011, pp. 1535–1545.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0114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Serious problem of open IE systems (like </a:t>
            </a:r>
            <a:r>
              <a:rPr lang="en-US" b="1" dirty="0" err="1"/>
              <a:t>TextRunner</a:t>
            </a:r>
            <a:r>
              <a:rPr lang="en-US" b="1" dirty="0"/>
              <a:t> and WOE)</a:t>
            </a:r>
          </a:p>
          <a:p>
            <a:r>
              <a:rPr lang="en-US" dirty="0"/>
              <a:t>Many extractions are:</a:t>
            </a:r>
          </a:p>
          <a:p>
            <a:pPr lvl="1"/>
            <a:r>
              <a:rPr lang="en-US" i="1" dirty="0"/>
              <a:t>Incoherent: </a:t>
            </a:r>
            <a:r>
              <a:rPr lang="en-US" dirty="0"/>
              <a:t>extraction phrases have no meaningful interpretation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856" y="3200400"/>
            <a:ext cx="6508288" cy="28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993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Serious problem of open IE systems (like </a:t>
            </a:r>
            <a:r>
              <a:rPr lang="en-US" b="1" dirty="0" err="1"/>
              <a:t>TextRunner</a:t>
            </a:r>
            <a:r>
              <a:rPr lang="en-US" b="1" dirty="0"/>
              <a:t> and WOE)</a:t>
            </a:r>
          </a:p>
          <a:p>
            <a:r>
              <a:rPr lang="en-US" dirty="0"/>
              <a:t>Many extractions are:</a:t>
            </a:r>
          </a:p>
          <a:p>
            <a:pPr lvl="1"/>
            <a:r>
              <a:rPr lang="en-US" i="1" dirty="0"/>
              <a:t>Incoherent: </a:t>
            </a:r>
            <a:r>
              <a:rPr lang="en-US" dirty="0"/>
              <a:t>extraction phrases have no meaningful interpretation</a:t>
            </a:r>
          </a:p>
          <a:p>
            <a:r>
              <a:rPr lang="en-US" dirty="0"/>
              <a:t>Up to 13-30% output is incoherent</a:t>
            </a:r>
          </a:p>
        </p:txBody>
      </p:sp>
    </p:spTree>
    <p:extLst>
      <p:ext uri="{BB962C8B-B14F-4D97-AF65-F5344CB8AC3E}">
        <p14:creationId xmlns:p14="http://schemas.microsoft.com/office/powerpoint/2010/main" val="1481625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Serious problem of open IE systems (like </a:t>
            </a:r>
            <a:r>
              <a:rPr lang="en-US" b="1" dirty="0" err="1"/>
              <a:t>TextRunner</a:t>
            </a:r>
            <a:r>
              <a:rPr lang="en-US" b="1" dirty="0"/>
              <a:t> and WOE)</a:t>
            </a:r>
          </a:p>
          <a:p>
            <a:r>
              <a:rPr lang="en-US" dirty="0"/>
              <a:t>Many extractions are:</a:t>
            </a:r>
          </a:p>
          <a:p>
            <a:pPr lvl="1"/>
            <a:r>
              <a:rPr lang="en-US" i="1" dirty="0"/>
              <a:t>Incoherent: </a:t>
            </a:r>
            <a:r>
              <a:rPr lang="en-US" dirty="0"/>
              <a:t>extraction phrases have no meaningful interpretation</a:t>
            </a:r>
          </a:p>
          <a:p>
            <a:pPr lvl="1"/>
            <a:r>
              <a:rPr lang="en-US" i="1" dirty="0"/>
              <a:t>Uninformative: </a:t>
            </a:r>
            <a:r>
              <a:rPr lang="en-US" dirty="0"/>
              <a:t>extraction omits crucial information</a:t>
            </a:r>
          </a:p>
          <a:p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700" y="3676189"/>
            <a:ext cx="7086600" cy="2298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013" y="5974889"/>
            <a:ext cx="67183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309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032000"/>
            <a:ext cx="11582400" cy="4445000"/>
          </a:xfrm>
        </p:spPr>
        <p:txBody>
          <a:bodyPr/>
          <a:lstStyle/>
          <a:p>
            <a:r>
              <a:rPr lang="en-US" dirty="0"/>
              <a:t>Keep in mind! In literature, Open Relation extraction is often referred as </a:t>
            </a:r>
            <a:r>
              <a:rPr lang="en-US" i="1" dirty="0"/>
              <a:t>Open Information Extraction (Open IE)</a:t>
            </a:r>
            <a:endParaRPr lang="en-US" dirty="0"/>
          </a:p>
          <a:p>
            <a:r>
              <a:rPr lang="en-US" b="1" dirty="0"/>
              <a:t>Goals</a:t>
            </a:r>
          </a:p>
          <a:p>
            <a:pPr lvl="1"/>
            <a:r>
              <a:rPr lang="en-US" dirty="0"/>
              <a:t>extract relations from the web with no training data, no list of relations</a:t>
            </a:r>
          </a:p>
          <a:p>
            <a:pPr lvl="1"/>
            <a:r>
              <a:rPr lang="en-US" dirty="0"/>
              <a:t>Put information in semantically precise form</a:t>
            </a:r>
          </a:p>
          <a:p>
            <a:r>
              <a:rPr lang="en-US" dirty="0"/>
              <a:t>This is also called “The Seattle school” because most of the works come from Univ. Washington</a:t>
            </a:r>
          </a:p>
          <a:p>
            <a:endParaRPr lang="en-US" sz="2133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550400" y="6400800"/>
            <a:ext cx="26416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Open (relation) extraction</a:t>
            </a:r>
          </a:p>
        </p:txBody>
      </p:sp>
    </p:spTree>
    <p:extLst>
      <p:ext uri="{BB962C8B-B14F-4D97-AF65-F5344CB8AC3E}">
        <p14:creationId xmlns:p14="http://schemas.microsoft.com/office/powerpoint/2010/main" val="1412509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Serious problem of open IE systems (like </a:t>
            </a:r>
            <a:r>
              <a:rPr lang="en-US" b="1" dirty="0" err="1"/>
              <a:t>TextRunner</a:t>
            </a:r>
            <a:r>
              <a:rPr lang="en-US" b="1" dirty="0"/>
              <a:t> and WOE)</a:t>
            </a:r>
          </a:p>
          <a:p>
            <a:r>
              <a:rPr lang="en-US" dirty="0"/>
              <a:t>Many extractions are:</a:t>
            </a:r>
          </a:p>
          <a:p>
            <a:pPr lvl="1"/>
            <a:r>
              <a:rPr lang="en-US" i="1" dirty="0"/>
              <a:t>Incoherent: </a:t>
            </a:r>
            <a:r>
              <a:rPr lang="en-US" dirty="0"/>
              <a:t>extraction phrases have no meaningful interpretation</a:t>
            </a:r>
          </a:p>
          <a:p>
            <a:pPr lvl="1"/>
            <a:r>
              <a:rPr lang="en-US" i="1" dirty="0"/>
              <a:t>Uninformative: </a:t>
            </a:r>
            <a:r>
              <a:rPr lang="en-US" dirty="0"/>
              <a:t>extraction omits crucial information</a:t>
            </a:r>
          </a:p>
          <a:p>
            <a:r>
              <a:rPr lang="en-US" dirty="0"/>
              <a:t>4-7% (WOE/</a:t>
            </a:r>
            <a:r>
              <a:rPr lang="en-US" dirty="0" err="1"/>
              <a:t>TextRunner</a:t>
            </a:r>
            <a:r>
              <a:rPr lang="en-US" dirty="0"/>
              <a:t>) of the relations are uninformative</a:t>
            </a:r>
          </a:p>
          <a:p>
            <a:r>
              <a:rPr lang="en-US" dirty="0"/>
              <a:t>The reason is that the extractor handles improperly verb-noun relation phrases (light verb constructor -- LVC)</a:t>
            </a:r>
          </a:p>
          <a:p>
            <a:r>
              <a:rPr lang="en-US" dirty="0"/>
              <a:t>LVC: multi-word expression composed by a verb and a noun where the noun carries the semantic content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9211954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Serious problem of open IE systems (like </a:t>
            </a:r>
            <a:r>
              <a:rPr lang="en-US" b="1" dirty="0" err="1"/>
              <a:t>TextRunner</a:t>
            </a:r>
            <a:r>
              <a:rPr lang="en-US" b="1" dirty="0"/>
              <a:t> and WOE)</a:t>
            </a:r>
          </a:p>
          <a:p>
            <a:r>
              <a:rPr lang="en-US" dirty="0"/>
              <a:t>Many extractions are:</a:t>
            </a:r>
          </a:p>
          <a:p>
            <a:pPr lvl="1"/>
            <a:r>
              <a:rPr lang="en-US" i="1" dirty="0"/>
              <a:t>Incoherent: </a:t>
            </a:r>
            <a:r>
              <a:rPr lang="en-US" dirty="0"/>
              <a:t>extraction phrases have no meaningful interpretation</a:t>
            </a:r>
          </a:p>
          <a:p>
            <a:pPr lvl="1"/>
            <a:r>
              <a:rPr lang="en-US" i="1" dirty="0"/>
              <a:t>Uninformative: </a:t>
            </a:r>
            <a:r>
              <a:rPr lang="en-US" dirty="0"/>
              <a:t>extraction omits crucial information</a:t>
            </a:r>
          </a:p>
          <a:p>
            <a:pPr marL="0" indent="0">
              <a:buNone/>
            </a:pPr>
            <a:r>
              <a:rPr lang="en-US" b="1" dirty="0"/>
              <a:t>Proposed solution</a:t>
            </a:r>
          </a:p>
          <a:p>
            <a:r>
              <a:rPr lang="en-US" dirty="0"/>
              <a:t>Introduce a syntactic constraint. Every relation must start with a verb and follow a given POS grammar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844" y="5104244"/>
            <a:ext cx="4894311" cy="168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86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Proposed solution</a:t>
            </a:r>
          </a:p>
          <a:p>
            <a:r>
              <a:rPr lang="en-US" dirty="0"/>
              <a:t>Introduce a syntactic constraint. Every relation must start with a verb and follow a given POS grammar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Only a verb: </a:t>
            </a:r>
            <a:r>
              <a:rPr lang="en-US" i="1" dirty="0"/>
              <a:t>Invented</a:t>
            </a:r>
          </a:p>
          <a:p>
            <a:r>
              <a:rPr lang="en-US" dirty="0"/>
              <a:t>A verb followed by a preposition: </a:t>
            </a:r>
            <a:r>
              <a:rPr lang="en-US" i="1" dirty="0"/>
              <a:t>Located In</a:t>
            </a:r>
          </a:p>
          <a:p>
            <a:r>
              <a:rPr lang="en-US" dirty="0"/>
              <a:t>A verb followed by a noun: </a:t>
            </a:r>
            <a:r>
              <a:rPr lang="en-US" i="1" dirty="0"/>
              <a:t>Has atomic weight of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844" y="2977678"/>
            <a:ext cx="4894311" cy="168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0252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Is it enough?</a:t>
            </a:r>
          </a:p>
          <a:p>
            <a:r>
              <a:rPr lang="en-US" b="1" dirty="0"/>
              <a:t>No, </a:t>
            </a:r>
            <a:r>
              <a:rPr lang="en-US" dirty="0"/>
              <a:t>sometimes this grammar captures very specific relations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To fix this, we can add a </a:t>
            </a:r>
            <a:r>
              <a:rPr lang="en-US" b="1" dirty="0"/>
              <a:t>lexical constraint: </a:t>
            </a:r>
            <a:r>
              <a:rPr lang="en-US" dirty="0"/>
              <a:t>Each relation must appear at least </a:t>
            </a:r>
            <a:r>
              <a:rPr lang="en-US" i="1" dirty="0"/>
              <a:t>n </a:t>
            </a:r>
            <a:r>
              <a:rPr lang="en-US" dirty="0"/>
              <a:t>times with different arguments</a:t>
            </a:r>
          </a:p>
          <a:p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561" y="2928898"/>
            <a:ext cx="7802878" cy="10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3740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How much do we loose?</a:t>
            </a:r>
          </a:p>
          <a:p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155" y="2493818"/>
            <a:ext cx="7896058" cy="368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965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Evaluation</a:t>
            </a:r>
          </a:p>
          <a:p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752" y="2408894"/>
            <a:ext cx="7248496" cy="357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8818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Evaluation</a:t>
            </a:r>
          </a:p>
          <a:p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407" y="2355614"/>
            <a:ext cx="7991186" cy="382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143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Evaluation</a:t>
            </a:r>
          </a:p>
          <a:p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48" y="2455294"/>
            <a:ext cx="5457652" cy="30559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15625"/>
            <a:ext cx="5746055" cy="266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685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Exam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 one difference between </a:t>
            </a:r>
            <a:r>
              <a:rPr lang="en-US" dirty="0" err="1"/>
              <a:t>TextRunner</a:t>
            </a:r>
            <a:r>
              <a:rPr lang="en-US" dirty="0"/>
              <a:t> and WOE</a:t>
            </a:r>
          </a:p>
          <a:p>
            <a:r>
              <a:rPr lang="en-US" dirty="0"/>
              <a:t>Which fundamental problem is addressed by </a:t>
            </a:r>
            <a:r>
              <a:rPr lang="en-US" dirty="0" err="1"/>
              <a:t>ReVerb</a:t>
            </a:r>
            <a:r>
              <a:rPr lang="en-US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98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 [1]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38151"/>
            <a:ext cx="10515600" cy="4351338"/>
          </a:xfrm>
        </p:spPr>
        <p:txBody>
          <a:bodyPr/>
          <a:lstStyle/>
          <a:p>
            <a:r>
              <a:rPr lang="en-US" dirty="0" err="1"/>
              <a:t>ReVerb</a:t>
            </a:r>
            <a:r>
              <a:rPr lang="en-US" dirty="0"/>
              <a:t> constraints patterns to verbs or verb phrases</a:t>
            </a:r>
          </a:p>
          <a:p>
            <a:r>
              <a:rPr lang="en-US" dirty="0"/>
              <a:t>Can we learn more arbitrary relation patterns?</a:t>
            </a:r>
          </a:p>
          <a:p>
            <a:r>
              <a:rPr lang="en-US" b="1" dirty="0"/>
              <a:t>Patty: </a:t>
            </a:r>
            <a:r>
              <a:rPr lang="en-US" dirty="0"/>
              <a:t>system to compile relational patterns from a corpus, and to impose a semantically typed structure on them</a:t>
            </a:r>
          </a:p>
          <a:p>
            <a:r>
              <a:rPr lang="en-US" i="1" dirty="0"/>
              <a:t>Main idea: </a:t>
            </a:r>
            <a:r>
              <a:rPr lang="en-US" dirty="0"/>
              <a:t>WordNet groups nouns, verbs and adjectives into sets of synonyms. We can do the same with relations</a:t>
            </a:r>
          </a:p>
          <a:p>
            <a:pPr lvl="1"/>
            <a:r>
              <a:rPr lang="en-US" i="1" dirty="0"/>
              <a:t>E.g. &lt;X is romantically involved with Y&gt; </a:t>
            </a:r>
            <a:r>
              <a:rPr lang="en-US" dirty="0"/>
              <a:t>is a synonym of </a:t>
            </a:r>
            <a:r>
              <a:rPr lang="en-US" i="1" dirty="0"/>
              <a:t>&lt;X is dating Y&gt;</a:t>
            </a:r>
          </a:p>
          <a:p>
            <a:pPr lvl="1"/>
            <a:r>
              <a:rPr lang="en-US" i="1" dirty="0"/>
              <a:t>&lt;X is romantically involved with Y&gt; </a:t>
            </a:r>
            <a:r>
              <a:rPr lang="en-US" dirty="0"/>
              <a:t>is subsumed by </a:t>
            </a:r>
            <a:r>
              <a:rPr lang="en-US" i="1" dirty="0"/>
              <a:t>&lt;X knows Y&gt;</a:t>
            </a:r>
          </a:p>
          <a:p>
            <a:pPr lvl="1"/>
            <a:endParaRPr 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3843580" y="5853797"/>
            <a:ext cx="751022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N. </a:t>
            </a:r>
            <a:r>
              <a:rPr lang="en-US" dirty="0" err="1"/>
              <a:t>Nakashole</a:t>
            </a:r>
            <a:r>
              <a:rPr lang="en-US" dirty="0"/>
              <a:t>, G. </a:t>
            </a:r>
            <a:r>
              <a:rPr lang="en-US" dirty="0" err="1"/>
              <a:t>Weikum</a:t>
            </a:r>
            <a:r>
              <a:rPr lang="en-US" dirty="0"/>
              <a:t>, and F. </a:t>
            </a:r>
            <a:r>
              <a:rPr lang="en-US" dirty="0" err="1"/>
              <a:t>Suchanek</a:t>
            </a:r>
            <a:r>
              <a:rPr lang="en-US" dirty="0"/>
              <a:t>, “PATTY: a taxonomy of relational patterns with semantic types,” in </a:t>
            </a:r>
            <a:r>
              <a:rPr lang="en-US" i="1" dirty="0"/>
              <a:t>EMNLP</a:t>
            </a:r>
            <a:r>
              <a:rPr lang="en-US" dirty="0"/>
              <a:t>, 2012, pp. 1135–1145.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27474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behind Open 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Web is large and diverse =&gt; relations of interest are often unanticipated</a:t>
            </a:r>
          </a:p>
          <a:p>
            <a:r>
              <a:rPr lang="en-US" b="1" dirty="0"/>
              <a:t>Three challenges</a:t>
            </a:r>
          </a:p>
          <a:p>
            <a:pPr lvl="1"/>
            <a:r>
              <a:rPr lang="en-US" u="sng" dirty="0"/>
              <a:t>Automation:</a:t>
            </a:r>
            <a:r>
              <a:rPr lang="en-US" dirty="0"/>
              <a:t> Creation of suitable training without supervision</a:t>
            </a:r>
            <a:endParaRPr lang="en-US" u="sng" dirty="0"/>
          </a:p>
          <a:p>
            <a:pPr lvl="1"/>
            <a:r>
              <a:rPr lang="en-US" u="sng" dirty="0"/>
              <a:t>Corpus heterogeneity:</a:t>
            </a:r>
            <a:r>
              <a:rPr lang="en-US" dirty="0"/>
              <a:t> NER and other heavy linguistic technologies have limits</a:t>
            </a:r>
            <a:endParaRPr lang="en-US" u="sng" dirty="0"/>
          </a:p>
          <a:p>
            <a:pPr lvl="1"/>
            <a:r>
              <a:rPr lang="en-US" u="sng" dirty="0"/>
              <a:t>Efficiency:</a:t>
            </a:r>
            <a:r>
              <a:rPr lang="en-US" dirty="0"/>
              <a:t> Traditional IE systems can take weeks to complete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1431563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System overview</a:t>
            </a:r>
          </a:p>
          <a:p>
            <a:r>
              <a:rPr lang="en-US" dirty="0"/>
              <a:t>First apply the Stanford Parser to individual sentences and obtain dependency paths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70216" y="3354963"/>
            <a:ext cx="5392783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“Winehouse effortlessly performed her song Rehab.”</a:t>
            </a:r>
          </a:p>
          <a:p>
            <a:endParaRPr lang="en-US" sz="2200" dirty="0"/>
          </a:p>
          <a:p>
            <a:r>
              <a:rPr lang="en-US" dirty="0" err="1"/>
              <a:t>nsubj</a:t>
            </a:r>
            <a:r>
              <a:rPr lang="en-US" dirty="0"/>
              <a:t>(performed-3, Winehouse-1)</a:t>
            </a:r>
          </a:p>
          <a:p>
            <a:r>
              <a:rPr lang="en-US" dirty="0" err="1"/>
              <a:t>advmod</a:t>
            </a:r>
            <a:r>
              <a:rPr lang="en-US" dirty="0"/>
              <a:t>(performed-3, effortlessly-2)</a:t>
            </a:r>
          </a:p>
          <a:p>
            <a:r>
              <a:rPr lang="en-US" dirty="0" err="1"/>
              <a:t>poss</a:t>
            </a:r>
            <a:r>
              <a:rPr lang="en-US" dirty="0"/>
              <a:t>(Rehab-6, her-4)</a:t>
            </a:r>
          </a:p>
          <a:p>
            <a:r>
              <a:rPr lang="en-US" dirty="0" err="1"/>
              <a:t>nn</a:t>
            </a:r>
            <a:r>
              <a:rPr lang="en-US" dirty="0"/>
              <a:t>(Rehab-6, song-5)</a:t>
            </a:r>
          </a:p>
          <a:p>
            <a:r>
              <a:rPr lang="en-US" dirty="0" err="1"/>
              <a:t>dobj</a:t>
            </a:r>
            <a:r>
              <a:rPr lang="en-US" dirty="0"/>
              <a:t>(performed-3, Rehab-6)</a:t>
            </a:r>
          </a:p>
          <a:p>
            <a:r>
              <a:rPr lang="en-US" sz="2200" dirty="0"/>
              <a:t>See </a:t>
            </a:r>
            <a:r>
              <a:rPr lang="en-US" sz="2400" dirty="0">
                <a:hlinkClick r:id="rId2"/>
              </a:rPr>
              <a:t>here</a:t>
            </a:r>
            <a:r>
              <a:rPr lang="en-US" sz="2400" dirty="0"/>
              <a:t> for list of dependency relations</a:t>
            </a:r>
            <a:endParaRPr lang="en-US" sz="2200" baseline="30000" dirty="0"/>
          </a:p>
        </p:txBody>
      </p:sp>
    </p:spTree>
    <p:extLst>
      <p:ext uri="{BB962C8B-B14F-4D97-AF65-F5344CB8AC3E}">
        <p14:creationId xmlns:p14="http://schemas.microsoft.com/office/powerpoint/2010/main" val="10591383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System overview</a:t>
            </a:r>
          </a:p>
          <a:p>
            <a:r>
              <a:rPr lang="en-US" dirty="0"/>
              <a:t>Then it detects the named entities in the sentence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Finally it finds the shortest path in the dependency tree between them</a:t>
            </a:r>
          </a:p>
          <a:p>
            <a:endParaRPr lang="en-US" dirty="0"/>
          </a:p>
          <a:p>
            <a:r>
              <a:rPr lang="en-US" dirty="0"/>
              <a:t>Some constraints are imposed to ensure the relation is subject-relation-object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96342" y="2989203"/>
            <a:ext cx="46242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</a:t>
            </a:r>
            <a:r>
              <a:rPr lang="en-US" sz="2400" b="1" dirty="0"/>
              <a:t>Winehouse</a:t>
            </a:r>
            <a:r>
              <a:rPr lang="en-US" sz="2400" dirty="0"/>
              <a:t> effortlessly performed her song </a:t>
            </a:r>
            <a:r>
              <a:rPr lang="en-US" sz="2400" b="1" dirty="0"/>
              <a:t>Rehab (song)</a:t>
            </a:r>
            <a:r>
              <a:rPr lang="en-US" sz="2400" dirty="0"/>
              <a:t>.”</a:t>
            </a:r>
          </a:p>
          <a:p>
            <a:endParaRPr lang="en-US" sz="2200" dirty="0"/>
          </a:p>
        </p:txBody>
      </p:sp>
      <p:sp>
        <p:nvSpPr>
          <p:cNvPr id="5" name="TextBox 4"/>
          <p:cNvSpPr txBox="1"/>
          <p:nvPr/>
        </p:nvSpPr>
        <p:spPr>
          <a:xfrm>
            <a:off x="3032759" y="4651659"/>
            <a:ext cx="6126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Winehouse </a:t>
            </a:r>
            <a:r>
              <a:rPr lang="en-US" sz="2400" i="1" dirty="0" err="1"/>
              <a:t>nsubj</a:t>
            </a:r>
            <a:r>
              <a:rPr lang="en-US" sz="2400" dirty="0"/>
              <a:t> performed </a:t>
            </a:r>
            <a:r>
              <a:rPr lang="en-US" sz="2400" i="1" dirty="0" err="1"/>
              <a:t>dobj</a:t>
            </a:r>
            <a:r>
              <a:rPr lang="en-US" sz="2400" dirty="0"/>
              <a:t> Rehab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7863770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words in the shortest path become the </a:t>
            </a:r>
            <a:r>
              <a:rPr lang="en-US" i="1" dirty="0"/>
              <a:t>textual </a:t>
            </a:r>
            <a:r>
              <a:rPr lang="en-US" dirty="0"/>
              <a:t>pattern</a:t>
            </a:r>
          </a:p>
          <a:p>
            <a:r>
              <a:rPr lang="en-US" b="1" dirty="0"/>
              <a:t>Problem: </a:t>
            </a:r>
            <a:r>
              <a:rPr lang="en-US" dirty="0"/>
              <a:t>textual patterns are tied to the particular surface form of the text</a:t>
            </a:r>
          </a:p>
          <a:p>
            <a:r>
              <a:rPr lang="en-US" dirty="0"/>
              <a:t>Patty transforms textual patterns in other patters called </a:t>
            </a:r>
            <a:r>
              <a:rPr lang="en-US" i="1" dirty="0"/>
              <a:t>syntactic-</a:t>
            </a:r>
            <a:r>
              <a:rPr lang="en-US" i="1" dirty="0" err="1"/>
              <a:t>ontologic</a:t>
            </a:r>
            <a:r>
              <a:rPr lang="en-US" i="1" dirty="0"/>
              <a:t>-lexical </a:t>
            </a:r>
            <a:r>
              <a:rPr lang="en-US" dirty="0"/>
              <a:t>patterns (SOL)</a:t>
            </a:r>
          </a:p>
          <a:p>
            <a:r>
              <a:rPr lang="en-US" b="1" dirty="0"/>
              <a:t>Definition: </a:t>
            </a:r>
            <a:r>
              <a:rPr lang="en-US" dirty="0"/>
              <a:t>A SOL pattern is an abstraction of a textual pattern that connects two named entities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462144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SOL pattern contains:</a:t>
            </a:r>
          </a:p>
          <a:p>
            <a:r>
              <a:rPr lang="en-US" dirty="0"/>
              <a:t>[</a:t>
            </a:r>
            <a:r>
              <a:rPr lang="en-US" dirty="0" err="1"/>
              <a:t>pos</a:t>
            </a:r>
            <a:r>
              <a:rPr lang="en-US" dirty="0"/>
              <a:t>] = a word of a certain POS </a:t>
            </a:r>
            <a:r>
              <a:rPr lang="en-US" i="1" dirty="0" err="1"/>
              <a:t>pos</a:t>
            </a:r>
            <a:endParaRPr lang="en-US" dirty="0"/>
          </a:p>
          <a:p>
            <a:r>
              <a:rPr lang="en-US" dirty="0"/>
              <a:t>* = a sequence of zero or more words</a:t>
            </a:r>
          </a:p>
          <a:p>
            <a:r>
              <a:rPr lang="en-US" dirty="0"/>
              <a:t>&lt;class&gt; = an instance of the class </a:t>
            </a:r>
            <a:r>
              <a:rPr lang="en-US" i="1" dirty="0"/>
              <a:t>class</a:t>
            </a:r>
          </a:p>
          <a:p>
            <a:r>
              <a:rPr lang="en-US" dirty="0"/>
              <a:t>Every pattern contains at least two instances, which identify the entities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29394" y="4872445"/>
            <a:ext cx="773321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Example:</a:t>
            </a:r>
          </a:p>
          <a:p>
            <a:r>
              <a:rPr lang="en-US" sz="2200" dirty="0"/>
              <a:t>&lt;person&gt;’s [</a:t>
            </a:r>
            <a:r>
              <a:rPr lang="en-US" sz="2200" dirty="0" err="1"/>
              <a:t>adj</a:t>
            </a:r>
            <a:r>
              <a:rPr lang="en-US" sz="2200" dirty="0"/>
              <a:t>] voice * &lt;song&gt;</a:t>
            </a:r>
          </a:p>
          <a:p>
            <a:r>
              <a:rPr lang="en-US" sz="2200" dirty="0"/>
              <a:t>Matches the string: “Amy Winehouse’s soft voice in “Rehab”</a:t>
            </a:r>
          </a:p>
        </p:txBody>
      </p:sp>
    </p:spTree>
    <p:extLst>
      <p:ext uri="{BB962C8B-B14F-4D97-AF65-F5344CB8AC3E}">
        <p14:creationId xmlns:p14="http://schemas.microsoft.com/office/powerpoint/2010/main" val="5130633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Some definitions</a:t>
            </a:r>
          </a:p>
          <a:p>
            <a:r>
              <a:rPr lang="en-US" dirty="0"/>
              <a:t>A pattern </a:t>
            </a:r>
            <a:r>
              <a:rPr lang="en-US" i="1" dirty="0"/>
              <a:t>P </a:t>
            </a:r>
            <a:r>
              <a:rPr lang="en-US" dirty="0"/>
              <a:t>is </a:t>
            </a:r>
            <a:r>
              <a:rPr lang="en-US" u="sng" dirty="0"/>
              <a:t>syntactically more general</a:t>
            </a:r>
            <a:r>
              <a:rPr lang="en-US" dirty="0"/>
              <a:t> than </a:t>
            </a:r>
            <a:r>
              <a:rPr lang="en-US" i="1" dirty="0"/>
              <a:t>Q </a:t>
            </a:r>
            <a:r>
              <a:rPr lang="en-US" dirty="0"/>
              <a:t>if every string that matches </a:t>
            </a:r>
            <a:r>
              <a:rPr lang="en-US" i="1" dirty="0"/>
              <a:t>Q </a:t>
            </a:r>
            <a:r>
              <a:rPr lang="en-US" dirty="0"/>
              <a:t>matches also </a:t>
            </a:r>
            <a:r>
              <a:rPr lang="en-US" i="1" dirty="0"/>
              <a:t>P</a:t>
            </a:r>
          </a:p>
          <a:p>
            <a:r>
              <a:rPr lang="en-US" dirty="0"/>
              <a:t>A pattern </a:t>
            </a:r>
            <a:r>
              <a:rPr lang="en-US" i="1" dirty="0"/>
              <a:t>P </a:t>
            </a:r>
            <a:r>
              <a:rPr lang="en-US" dirty="0"/>
              <a:t>is </a:t>
            </a:r>
            <a:r>
              <a:rPr lang="en-US" u="sng" dirty="0"/>
              <a:t>semantically more general</a:t>
            </a:r>
            <a:r>
              <a:rPr lang="en-US" dirty="0"/>
              <a:t> than </a:t>
            </a:r>
            <a:r>
              <a:rPr lang="en-US" i="1" dirty="0"/>
              <a:t>Q </a:t>
            </a:r>
            <a:r>
              <a:rPr lang="en-US" dirty="0"/>
              <a:t>if the set of entities that match </a:t>
            </a:r>
            <a:r>
              <a:rPr lang="en-US" i="1" dirty="0"/>
              <a:t>Q </a:t>
            </a:r>
            <a:r>
              <a:rPr lang="en-US" dirty="0"/>
              <a:t>also match </a:t>
            </a:r>
            <a:r>
              <a:rPr lang="en-US" i="1" dirty="0"/>
              <a:t>P</a:t>
            </a:r>
          </a:p>
          <a:p>
            <a:r>
              <a:rPr lang="en-US" dirty="0"/>
              <a:t>If P is semantically more general than Q and Q is semantically more general than P then P and Q are </a:t>
            </a:r>
            <a:r>
              <a:rPr lang="en-US" i="1" u="sng" dirty="0"/>
              <a:t>synonymous</a:t>
            </a:r>
            <a:r>
              <a:rPr lang="en-US" i="1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040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Pattern extraction</a:t>
            </a:r>
            <a:endParaRPr lang="en-US" dirty="0"/>
          </a:p>
          <a:p>
            <a:r>
              <a:rPr lang="en-US" dirty="0"/>
              <a:t>SOL patterns are extracted from the textual patterns:</a:t>
            </a:r>
          </a:p>
          <a:p>
            <a:pPr lvl="1"/>
            <a:r>
              <a:rPr lang="en-US" dirty="0"/>
              <a:t>First the patterns are split into </a:t>
            </a:r>
            <a:r>
              <a:rPr lang="en-US" i="1" dirty="0"/>
              <a:t>n-grams </a:t>
            </a:r>
          </a:p>
          <a:p>
            <a:pPr lvl="1"/>
            <a:r>
              <a:rPr lang="en-US" dirty="0"/>
              <a:t>Then SOL patterns are constructed by taking the most popular n-grams and by replacing the other words by wildcards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Entities are replaced by the class they belong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86148" y="3694053"/>
            <a:ext cx="91010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“Winehouse effortlessly performed her song Rehab (song).”</a:t>
            </a:r>
          </a:p>
          <a:p>
            <a:endParaRPr lang="en-US" sz="2400" dirty="0"/>
          </a:p>
          <a:p>
            <a:r>
              <a:rPr lang="en-US" sz="2400" dirty="0"/>
              <a:t>&lt;Winehouse, effortlessly&gt; =&gt; </a:t>
            </a:r>
            <a:r>
              <a:rPr lang="en-US" sz="2400" dirty="0">
                <a:solidFill>
                  <a:srgbClr val="FF0000"/>
                </a:solidFill>
              </a:rPr>
              <a:t>not popular</a:t>
            </a:r>
          </a:p>
          <a:p>
            <a:r>
              <a:rPr lang="en-US" sz="2400" dirty="0"/>
              <a:t>&lt;effortlessly, performed&gt; =&gt; </a:t>
            </a:r>
            <a:r>
              <a:rPr lang="en-US" sz="2400" dirty="0">
                <a:solidFill>
                  <a:srgbClr val="92D050"/>
                </a:solidFill>
              </a:rPr>
              <a:t>popular</a:t>
            </a:r>
          </a:p>
          <a:p>
            <a:r>
              <a:rPr lang="en-US" sz="2400" dirty="0"/>
              <a:t>&lt;performed, her&gt; =&gt; </a:t>
            </a:r>
            <a:r>
              <a:rPr lang="en-US" sz="2400" dirty="0">
                <a:solidFill>
                  <a:srgbClr val="FF0000"/>
                </a:solidFill>
              </a:rPr>
              <a:t>not popular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38873" y="6081067"/>
            <a:ext cx="5119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&lt;Person&gt; effortlessly performed &lt;song&gt;</a:t>
            </a:r>
          </a:p>
        </p:txBody>
      </p:sp>
    </p:spTree>
    <p:extLst>
      <p:ext uri="{BB962C8B-B14F-4D97-AF65-F5344CB8AC3E}">
        <p14:creationId xmlns:p14="http://schemas.microsoft.com/office/powerpoint/2010/main" val="10955531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can perform a </a:t>
            </a:r>
            <a:r>
              <a:rPr lang="en-US" i="1" dirty="0"/>
              <a:t>syntactic generalization </a:t>
            </a:r>
            <a:r>
              <a:rPr lang="en-US" dirty="0"/>
              <a:t>by replacing words with their POS tags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Not all generalizations are good. For instance, 2) could match both “sing” and “re-arranges”. We must check the matched entities are the same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79024" y="2598688"/>
            <a:ext cx="51195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&lt;Person&gt; effortlessly performed &lt;song&gt;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1- &lt;Person&gt; [</a:t>
            </a:r>
            <a:r>
              <a:rPr lang="en-US" sz="2400" dirty="0" err="1"/>
              <a:t>adv</a:t>
            </a:r>
            <a:r>
              <a:rPr lang="en-US" sz="2400" dirty="0"/>
              <a:t>] [</a:t>
            </a:r>
            <a:r>
              <a:rPr lang="en-US" sz="2400" dirty="0" err="1"/>
              <a:t>vrb</a:t>
            </a:r>
            <a:r>
              <a:rPr lang="en-US" sz="2400" dirty="0"/>
              <a:t>] &lt;song&gt;</a:t>
            </a:r>
          </a:p>
          <a:p>
            <a:r>
              <a:rPr lang="en-US" sz="2400" dirty="0"/>
              <a:t>2- &lt;Person&gt; effortlessly [</a:t>
            </a:r>
            <a:r>
              <a:rPr lang="en-US" sz="2400" dirty="0" err="1"/>
              <a:t>vrb</a:t>
            </a:r>
            <a:r>
              <a:rPr lang="en-US" sz="2400" dirty="0"/>
              <a:t>] &lt;song&gt;</a:t>
            </a:r>
          </a:p>
          <a:p>
            <a:r>
              <a:rPr lang="en-US" sz="2400" dirty="0"/>
              <a:t>3- &lt;Person&gt; [</a:t>
            </a:r>
            <a:r>
              <a:rPr lang="en-US" sz="2400" dirty="0" err="1"/>
              <a:t>adv</a:t>
            </a:r>
            <a:r>
              <a:rPr lang="en-US" sz="2400" dirty="0"/>
              <a:t>] performed &lt;song&gt;</a:t>
            </a:r>
          </a:p>
        </p:txBody>
      </p:sp>
      <p:sp>
        <p:nvSpPr>
          <p:cNvPr id="6" name="Down Arrow 5"/>
          <p:cNvSpPr/>
          <p:nvPr/>
        </p:nvSpPr>
        <p:spPr>
          <a:xfrm>
            <a:off x="5181600" y="3295650"/>
            <a:ext cx="9144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173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Pattern Taxonomy</a:t>
            </a:r>
            <a:endParaRPr lang="en-US" dirty="0"/>
          </a:p>
          <a:p>
            <a:r>
              <a:rPr lang="en-US" dirty="0"/>
              <a:t>Finally, patterns are arranged in a taxonomy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377" y="2876046"/>
            <a:ext cx="5889973" cy="398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2558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Pattern Taxonomy</a:t>
            </a:r>
            <a:endParaRPr lang="en-US" dirty="0"/>
          </a:p>
          <a:p>
            <a:r>
              <a:rPr lang="en-US" dirty="0"/>
              <a:t>The system constructs a </a:t>
            </a:r>
            <a:r>
              <a:rPr lang="en-US" i="1" dirty="0"/>
              <a:t>prefix-tree, </a:t>
            </a:r>
            <a:r>
              <a:rPr lang="en-US" dirty="0"/>
              <a:t>a well-known data structure in data mining</a:t>
            </a:r>
          </a:p>
          <a:p>
            <a:r>
              <a:rPr lang="en-US" dirty="0"/>
              <a:t>Traversing the tree </a:t>
            </a:r>
            <a:r>
              <a:rPr lang="en-US" i="1" dirty="0"/>
              <a:t>bottom-up</a:t>
            </a:r>
            <a:br>
              <a:rPr lang="en-US" dirty="0"/>
            </a:br>
            <a:r>
              <a:rPr lang="en-US" dirty="0"/>
              <a:t>gives us </a:t>
            </a:r>
            <a:r>
              <a:rPr lang="en-US" i="1" dirty="0" err="1"/>
              <a:t>subsumption</a:t>
            </a:r>
            <a:r>
              <a:rPr lang="en-US" i="1" dirty="0"/>
              <a:t> </a:t>
            </a:r>
            <a:r>
              <a:rPr lang="en-US" dirty="0"/>
              <a:t>between</a:t>
            </a:r>
            <a:br>
              <a:rPr lang="en-US" dirty="0"/>
            </a:br>
            <a:r>
              <a:rPr lang="en-US" dirty="0"/>
              <a:t>patterns. E.g. P2 more generic</a:t>
            </a:r>
            <a:br>
              <a:rPr lang="en-US" dirty="0"/>
            </a:br>
            <a:r>
              <a:rPr lang="en-US" dirty="0"/>
              <a:t>than P1</a:t>
            </a:r>
          </a:p>
          <a:p>
            <a:r>
              <a:rPr lang="en-US" i="1" dirty="0"/>
              <a:t>Cycles</a:t>
            </a:r>
            <a:r>
              <a:rPr lang="en-US" dirty="0"/>
              <a:t> must be removed. They</a:t>
            </a:r>
            <a:br>
              <a:rPr lang="en-US" dirty="0"/>
            </a:br>
            <a:r>
              <a:rPr lang="en-US" dirty="0"/>
              <a:t>apply a greedy algorithm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125" y="3016249"/>
            <a:ext cx="5181675" cy="369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910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Evaluation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008" y="2686050"/>
            <a:ext cx="7875984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00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TextRunner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first Open IE systems</a:t>
            </a:r>
          </a:p>
          <a:p>
            <a:pPr lvl="1"/>
            <a:r>
              <a:rPr lang="en-US" dirty="0"/>
              <a:t>Goal: Discover </a:t>
            </a:r>
            <a:r>
              <a:rPr lang="en-US" dirty="0">
                <a:solidFill>
                  <a:srgbClr val="FF0000"/>
                </a:solidFill>
              </a:rPr>
              <a:t>all</a:t>
            </a:r>
            <a:r>
              <a:rPr lang="en-US" dirty="0"/>
              <a:t> possible relations in the text</a:t>
            </a:r>
          </a:p>
          <a:p>
            <a:pPr lvl="1"/>
            <a:r>
              <a:rPr lang="en-US" dirty="0"/>
              <a:t>Highly scalable</a:t>
            </a:r>
          </a:p>
          <a:p>
            <a:pPr lvl="1"/>
            <a:r>
              <a:rPr lang="en-US" dirty="0"/>
              <a:t>Assign probabilities to the extracted relations</a:t>
            </a:r>
          </a:p>
          <a:p>
            <a:r>
              <a:rPr lang="en-US" b="1" dirty="0"/>
              <a:t>Three </a:t>
            </a:r>
            <a:r>
              <a:rPr lang="en-US" dirty="0"/>
              <a:t>key modules</a:t>
            </a:r>
          </a:p>
          <a:p>
            <a:pPr lvl="1"/>
            <a:r>
              <a:rPr lang="en-US" dirty="0"/>
              <a:t>Self-supervised learner</a:t>
            </a:r>
          </a:p>
          <a:p>
            <a:pPr lvl="1"/>
            <a:r>
              <a:rPr lang="en-US" dirty="0"/>
              <a:t>Single-pass extractor</a:t>
            </a:r>
          </a:p>
          <a:p>
            <a:pPr lvl="1"/>
            <a:r>
              <a:rPr lang="en-US" dirty="0"/>
              <a:t>Redundancy-based assessor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5360492"/>
            <a:ext cx="1051560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M. </a:t>
            </a:r>
            <a:r>
              <a:rPr lang="en-US" dirty="0" err="1"/>
              <a:t>Banko</a:t>
            </a:r>
            <a:r>
              <a:rPr lang="en-US" dirty="0"/>
              <a:t>, M. J. </a:t>
            </a:r>
            <a:r>
              <a:rPr lang="en-US" dirty="0" err="1"/>
              <a:t>Cafarella</a:t>
            </a:r>
            <a:r>
              <a:rPr lang="en-US" dirty="0"/>
              <a:t>, S. </a:t>
            </a:r>
            <a:r>
              <a:rPr lang="en-US" dirty="0" err="1"/>
              <a:t>Soderland</a:t>
            </a:r>
            <a:r>
              <a:rPr lang="en-US" dirty="0"/>
              <a:t>, M. Broadhead, and O. </a:t>
            </a:r>
            <a:r>
              <a:rPr lang="en-US" dirty="0" err="1"/>
              <a:t>Etzioni</a:t>
            </a:r>
            <a:r>
              <a:rPr lang="en-US" dirty="0"/>
              <a:t>, “Open information extraction from the web,” in </a:t>
            </a:r>
            <a:r>
              <a:rPr lang="en-US" i="1" dirty="0"/>
              <a:t>IN IJCAI</a:t>
            </a:r>
            <a:r>
              <a:rPr lang="en-US" dirty="0"/>
              <a:t>, 2007, pp. 2670–2676.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409706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Evaluation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5840" y="1976041"/>
            <a:ext cx="5420320" cy="1927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466" y="4053682"/>
            <a:ext cx="6937068" cy="182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0841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other systems which we will not cover but we must mention</a:t>
            </a:r>
          </a:p>
          <a:p>
            <a:pPr marL="0" indent="0">
              <a:buNone/>
            </a:pPr>
            <a:r>
              <a:rPr lang="en-US" b="1" dirty="0"/>
              <a:t>NELL [1]:</a:t>
            </a:r>
            <a:endParaRPr lang="en-US" dirty="0"/>
          </a:p>
          <a:p>
            <a:r>
              <a:rPr lang="en-US" dirty="0"/>
              <a:t>Large project started at CMU by Tom Mitchell</a:t>
            </a:r>
          </a:p>
          <a:p>
            <a:r>
              <a:rPr lang="en-US" dirty="0"/>
              <a:t>Goal: Extract information from the web and populate a large knowledge base.</a:t>
            </a:r>
          </a:p>
          <a:p>
            <a:r>
              <a:rPr lang="en-US" dirty="0"/>
              <a:t>Learn to read better each day than the day before (</a:t>
            </a:r>
            <a:r>
              <a:rPr lang="en-US" dirty="0">
                <a:hlinkClick r:id="rId2"/>
              </a:rPr>
              <a:t>LINK</a:t>
            </a:r>
            <a:r>
              <a:rPr lang="en-US" dirty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5118722"/>
            <a:ext cx="1051560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A. Carlson, J. Betteridge, B. </a:t>
            </a:r>
            <a:r>
              <a:rPr lang="en-US" dirty="0" err="1"/>
              <a:t>Kisiel</a:t>
            </a:r>
            <a:r>
              <a:rPr lang="en-US" dirty="0"/>
              <a:t>, B. Settles, E. R. </a:t>
            </a:r>
            <a:r>
              <a:rPr lang="en-US" dirty="0" err="1"/>
              <a:t>Hruschka</a:t>
            </a:r>
            <a:r>
              <a:rPr lang="en-US" dirty="0"/>
              <a:t> Jr, and T. M. Mitchell, “Toward an Architecture for Never-Ending Language Learning.,” in </a:t>
            </a:r>
            <a:r>
              <a:rPr lang="en-US" i="1" dirty="0"/>
              <a:t>AAAI</a:t>
            </a:r>
            <a:r>
              <a:rPr lang="en-US" dirty="0"/>
              <a:t>, 2010, vol. 5, p. 3.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240570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other systems which we will not cover but we must mention</a:t>
            </a:r>
          </a:p>
          <a:p>
            <a:pPr marL="0" indent="0">
              <a:buNone/>
            </a:pPr>
            <a:r>
              <a:rPr lang="en-US" b="1" dirty="0" err="1"/>
              <a:t>ClausIE</a:t>
            </a:r>
            <a:r>
              <a:rPr lang="en-US" b="1" dirty="0"/>
              <a:t> [1]:</a:t>
            </a:r>
          </a:p>
          <a:p>
            <a:r>
              <a:rPr lang="en-US" dirty="0"/>
              <a:t>Exploit linguistic knowledge about English grammar to detect clauses in the sentences</a:t>
            </a:r>
          </a:p>
          <a:p>
            <a:r>
              <a:rPr lang="en-US" dirty="0"/>
              <a:t>Can extract more information than </a:t>
            </a:r>
            <a:r>
              <a:rPr lang="en-US" dirty="0" err="1"/>
              <a:t>ReVerb</a:t>
            </a:r>
            <a:r>
              <a:rPr lang="en-US" dirty="0"/>
              <a:t>, WOE and </a:t>
            </a:r>
            <a:r>
              <a:rPr lang="en-US" dirty="0" err="1"/>
              <a:t>TextRunner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5118722"/>
            <a:ext cx="10515600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</a:t>
            </a:r>
            <a:r>
              <a:rPr lang="en-US"/>
              <a:t>] L</a:t>
            </a:r>
            <a:r>
              <a:rPr lang="en-US" dirty="0"/>
              <a:t>. Del </a:t>
            </a:r>
            <a:r>
              <a:rPr lang="en-US" dirty="0" err="1"/>
              <a:t>Corro</a:t>
            </a:r>
            <a:r>
              <a:rPr lang="en-US" dirty="0"/>
              <a:t> and R. </a:t>
            </a:r>
            <a:r>
              <a:rPr lang="en-US" dirty="0" err="1"/>
              <a:t>Gemulla</a:t>
            </a:r>
            <a:r>
              <a:rPr lang="en-US" dirty="0"/>
              <a:t>, “</a:t>
            </a:r>
            <a:r>
              <a:rPr lang="en-US" dirty="0" err="1"/>
              <a:t>ClausIE</a:t>
            </a:r>
            <a:r>
              <a:rPr lang="en-US" dirty="0"/>
              <a:t>: Clause-based Open Information Extraction,” in </a:t>
            </a:r>
            <a:r>
              <a:rPr lang="en-US" i="1" dirty="0"/>
              <a:t>Proceedings of the 22Nd International Conference on World Wide Web</a:t>
            </a:r>
            <a:r>
              <a:rPr lang="en-US" dirty="0"/>
              <a:t>, Republic and Canton of Geneva, Switzerland, 2013, pp. 355–366.</a:t>
            </a:r>
          </a:p>
        </p:txBody>
      </p:sp>
    </p:spTree>
    <p:extLst>
      <p:ext uri="{BB962C8B-B14F-4D97-AF65-F5344CB8AC3E}">
        <p14:creationId xmlns:p14="http://schemas.microsoft.com/office/powerpoint/2010/main" val="6710794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30E58-70CA-3B4B-9B99-6D4132970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Open 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97CA4-C2B7-CD47-819D-265F9FC94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recently, sequence to sequence models have been shown to be effective for open IE [1]</a:t>
            </a:r>
          </a:p>
          <a:p>
            <a:r>
              <a:rPr lang="en-US" dirty="0"/>
              <a:t>The idea is to train a neural network that “translates” sequences into the corresponding extractions</a:t>
            </a:r>
          </a:p>
          <a:p>
            <a:r>
              <a:rPr lang="en-US" dirty="0"/>
              <a:t>For instance: “</a:t>
            </a:r>
            <a:r>
              <a:rPr lang="en-US" i="1" dirty="0"/>
              <a:t>deep learning is a subfield of machine learning” =&gt; “</a:t>
            </a:r>
            <a:r>
              <a:rPr lang="en-US" dirty="0"/>
              <a:t>⟨arg1⟩ </a:t>
            </a:r>
            <a:r>
              <a:rPr lang="en-US" i="1" dirty="0"/>
              <a:t>deep learning </a:t>
            </a:r>
            <a:r>
              <a:rPr lang="en-US" dirty="0"/>
              <a:t>⟨/arg1⟩ ⟨</a:t>
            </a:r>
            <a:r>
              <a:rPr lang="en-US" dirty="0" err="1"/>
              <a:t>rel</a:t>
            </a:r>
            <a:r>
              <a:rPr lang="en-US" dirty="0"/>
              <a:t>⟩ </a:t>
            </a:r>
            <a:r>
              <a:rPr lang="en-US" i="1" dirty="0"/>
              <a:t>is a subfield of </a:t>
            </a:r>
            <a:r>
              <a:rPr lang="en-US" dirty="0"/>
              <a:t>⟨/</a:t>
            </a:r>
            <a:r>
              <a:rPr lang="en-US" dirty="0" err="1"/>
              <a:t>rel</a:t>
            </a:r>
            <a:r>
              <a:rPr lang="en-US" dirty="0"/>
              <a:t>⟩ ⟨arg2⟩ </a:t>
            </a:r>
            <a:r>
              <a:rPr lang="en-US" i="1" dirty="0"/>
              <a:t>machine learning </a:t>
            </a:r>
            <a:r>
              <a:rPr lang="en-US" dirty="0"/>
              <a:t>⟨/arg2⟩”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C93229-A5E6-174C-91D5-FA3065EA9C7E}"/>
              </a:ext>
            </a:extLst>
          </p:cNvPr>
          <p:cNvSpPr txBox="1"/>
          <p:nvPr/>
        </p:nvSpPr>
        <p:spPr>
          <a:xfrm>
            <a:off x="838200" y="5360492"/>
            <a:ext cx="10515600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L. Cui, F. Wei, and M. Zhou, “Neural Open Information Extraction,” </a:t>
            </a:r>
            <a:r>
              <a:rPr lang="en-US" i="1" dirty="0"/>
              <a:t>arXiv:1805.04270 [</a:t>
            </a:r>
            <a:r>
              <a:rPr lang="en-US" i="1" dirty="0" err="1"/>
              <a:t>cs</a:t>
            </a:r>
            <a:r>
              <a:rPr lang="en-US" i="1" dirty="0"/>
              <a:t>]</a:t>
            </a:r>
            <a:r>
              <a:rPr lang="en-US" dirty="0"/>
              <a:t>, May 2018.</a:t>
            </a:r>
          </a:p>
        </p:txBody>
      </p:sp>
    </p:spTree>
    <p:extLst>
      <p:ext uri="{BB962C8B-B14F-4D97-AF65-F5344CB8AC3E}">
        <p14:creationId xmlns:p14="http://schemas.microsoft.com/office/powerpoint/2010/main" val="15881608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30E58-70CA-3B4B-9B99-6D4132970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Open 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97CA4-C2B7-CD47-819D-265F9FC94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Reuse </a:t>
            </a:r>
            <a:r>
              <a:rPr lang="en-US" i="1" u="sng" dirty="0"/>
              <a:t>encoder-decoder</a:t>
            </a:r>
            <a:r>
              <a:rPr lang="en-US" dirty="0"/>
              <a:t> neural architectures which are the state-of-the-art for automatic text translation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A6D599-B4F7-9D43-A1A1-0DAB1CE98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41556"/>
            <a:ext cx="9639927" cy="357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30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31833-D056-6046-B59B-9735E25D2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Open 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17582-55E3-8D4F-A9F5-3130D61A7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Network is trained using the output of a conventional extractor (Open IE4)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B5102B-C3F6-B242-AA72-540FFCB62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983" y="2480153"/>
            <a:ext cx="12119162" cy="437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561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TextRunner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Self-Supervised Learner</a:t>
            </a:r>
          </a:p>
          <a:p>
            <a:r>
              <a:rPr lang="en-US" dirty="0"/>
              <a:t>Input: small corpus sample</a:t>
            </a:r>
          </a:p>
          <a:p>
            <a:r>
              <a:rPr lang="en-US" dirty="0"/>
              <a:t>Output: classifier that labels candidate extractions as “trustworthy” or not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Step: automatically labels own training data as </a:t>
            </a:r>
            <a:r>
              <a:rPr lang="en-US" dirty="0" err="1"/>
              <a:t>pos</a:t>
            </a:r>
            <a:r>
              <a:rPr lang="en-US" dirty="0"/>
              <a:t>/</a:t>
            </a:r>
            <a:r>
              <a:rPr lang="en-US" dirty="0" err="1"/>
              <a:t>neg</a:t>
            </a:r>
            <a:r>
              <a:rPr lang="en-US" dirty="0"/>
              <a:t> extractions</a:t>
            </a:r>
          </a:p>
          <a:p>
            <a:pPr lvl="1"/>
            <a:r>
              <a:rPr lang="en-US" dirty="0"/>
              <a:t>Uses constraints on the dependency parsing of the sentence (chain cannot be too long, etc.)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Step: uses this labeled data to train a Naïve Bayes Classifier</a:t>
            </a:r>
          </a:p>
          <a:p>
            <a:pPr lvl="1"/>
            <a:r>
              <a:rPr lang="en-US" dirty="0"/>
              <a:t>Features are domain-independent and do not require parsing: POS sequence, number of tokens,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24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TextRunner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Single-Pass Extractor</a:t>
            </a:r>
          </a:p>
          <a:p>
            <a:r>
              <a:rPr lang="en-US" dirty="0"/>
              <a:t>Makes one pass over its corpus and extracts tuples for all possible  relations</a:t>
            </a:r>
          </a:p>
          <a:p>
            <a:pPr lvl="1"/>
            <a:r>
              <a:rPr lang="en-US" dirty="0"/>
              <a:t>Tags each word with its most probably POS. Entities are found by identifying noun phrases (no link to KB)</a:t>
            </a:r>
          </a:p>
          <a:p>
            <a:pPr lvl="1"/>
            <a:r>
              <a:rPr lang="en-US" dirty="0"/>
              <a:t>Finds relations by examining the text between the noun phrases</a:t>
            </a:r>
          </a:p>
          <a:p>
            <a:pPr lvl="2"/>
            <a:r>
              <a:rPr lang="en-US" dirty="0"/>
              <a:t>Omits non-essential modifiers to verbs and nouns</a:t>
            </a:r>
          </a:p>
          <a:p>
            <a:pPr lvl="3"/>
            <a:r>
              <a:rPr lang="en-US" dirty="0"/>
              <a:t>Was originally developed by =&gt; was developed by</a:t>
            </a:r>
          </a:p>
          <a:p>
            <a:pPr lvl="1"/>
            <a:r>
              <a:rPr lang="en-US" dirty="0"/>
              <a:t>Sends candidate tuples to the classifier</a:t>
            </a:r>
          </a:p>
          <a:p>
            <a:pPr lvl="2"/>
            <a:r>
              <a:rPr lang="en-US" dirty="0"/>
              <a:t>Ones labeled as “trustworthy” are extracted and stored</a:t>
            </a:r>
          </a:p>
        </p:txBody>
      </p:sp>
    </p:spTree>
    <p:extLst>
      <p:ext uri="{BB962C8B-B14F-4D97-AF65-F5344CB8AC3E}">
        <p14:creationId xmlns:p14="http://schemas.microsoft.com/office/powerpoint/2010/main" val="853137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TextRunner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Redundancy-based Assessor</a:t>
            </a:r>
          </a:p>
          <a:p>
            <a:r>
              <a:rPr lang="en-US" dirty="0"/>
              <a:t>The system can extract different tuples that mean the same thing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tuples are normalized by removing unessential modifiers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Identical tuples are merged together. The system counts the number of duplicates (e.g. &lt;e1 r e2&gt; was extracted 100 times)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Depending on the counts, it assigns a probability that &lt;e1 r e2&gt; is indeed a true relation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294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TextRunner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Tested </a:t>
            </a:r>
            <a:r>
              <a:rPr lang="en-US" dirty="0" err="1"/>
              <a:t>TextRunner</a:t>
            </a:r>
            <a:r>
              <a:rPr lang="en-US" dirty="0"/>
              <a:t> on 9 million Web pages corpus</a:t>
            </a:r>
          </a:p>
          <a:p>
            <a:r>
              <a:rPr lang="en-US" dirty="0"/>
              <a:t>Compared vs. </a:t>
            </a:r>
            <a:r>
              <a:rPr lang="en-US" dirty="0" err="1"/>
              <a:t>KnowItAll</a:t>
            </a:r>
            <a:r>
              <a:rPr lang="en-US" dirty="0"/>
              <a:t> (state-of-the-art traditional IE system) Selected 10 relations, manually selected good output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TextRunner</a:t>
            </a:r>
            <a:r>
              <a:rPr lang="en-US" dirty="0"/>
              <a:t> extracted 60.5 million tuples from 133 million sentences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443" y="3157848"/>
            <a:ext cx="4983309" cy="191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827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TextRunner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tuples contain </a:t>
            </a:r>
            <a:br>
              <a:rPr lang="en-US" dirty="0"/>
            </a:br>
            <a:r>
              <a:rPr lang="en-US" dirty="0"/>
              <a:t>relations with plausible arguments?</a:t>
            </a:r>
          </a:p>
          <a:p>
            <a:r>
              <a:rPr lang="en-US" dirty="0"/>
              <a:t>How many are actually correct?</a:t>
            </a:r>
          </a:p>
          <a:p>
            <a:r>
              <a:rPr lang="en-US" dirty="0"/>
              <a:t>How many are synonyms/identical?</a:t>
            </a:r>
          </a:p>
          <a:p>
            <a:endParaRPr lang="en-US" dirty="0"/>
          </a:p>
          <a:p>
            <a:r>
              <a:rPr lang="en-US" dirty="0"/>
              <a:t>Restricted to 11.3 million tuples with</a:t>
            </a:r>
            <a:br>
              <a:rPr lang="en-US" dirty="0"/>
            </a:br>
            <a:r>
              <a:rPr lang="en-US" dirty="0"/>
              <a:t>p&gt;0.8, at least count&gt;=10, etc.</a:t>
            </a:r>
          </a:p>
          <a:p>
            <a:r>
              <a:rPr lang="en-US" dirty="0"/>
              <a:t>Selected 400 tuples and manually</a:t>
            </a:r>
            <a:br>
              <a:rPr lang="en-US" dirty="0"/>
            </a:br>
            <a:r>
              <a:rPr lang="en-US" dirty="0"/>
              <a:t>inspected them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0503" y="946446"/>
            <a:ext cx="46736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999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3063</TotalTime>
  <Words>2226</Words>
  <Application>Microsoft Macintosh PowerPoint</Application>
  <PresentationFormat>Widescreen</PresentationFormat>
  <Paragraphs>278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Calibri</vt:lpstr>
      <vt:lpstr>Calibri Light</vt:lpstr>
      <vt:lpstr>Office Theme</vt:lpstr>
      <vt:lpstr>Open (Relation) Extraction</vt:lpstr>
      <vt:lpstr>Open (relation) extraction</vt:lpstr>
      <vt:lpstr>Motivation behind Open IE</vt:lpstr>
      <vt:lpstr>TextRunner</vt:lpstr>
      <vt:lpstr>TextRunner</vt:lpstr>
      <vt:lpstr>TextRunner</vt:lpstr>
      <vt:lpstr>TextRunner</vt:lpstr>
      <vt:lpstr>TextRunner</vt:lpstr>
      <vt:lpstr>TextRunner</vt:lpstr>
      <vt:lpstr>Wikipedia-based Open IE (WOE)</vt:lpstr>
      <vt:lpstr>Wikipedia-based Open IE (WOE)</vt:lpstr>
      <vt:lpstr>Wikipedia-based Open IE (WOE)</vt:lpstr>
      <vt:lpstr>Wikipedia-based Open IE (WOE)</vt:lpstr>
      <vt:lpstr>Wikipedia-based Open IE (WOE)</vt:lpstr>
      <vt:lpstr>Wikipedia-based Open IE (WOE)</vt:lpstr>
      <vt:lpstr>ReVerb [1]</vt:lpstr>
      <vt:lpstr>ReVerb</vt:lpstr>
      <vt:lpstr>ReVerb</vt:lpstr>
      <vt:lpstr>ReVerb</vt:lpstr>
      <vt:lpstr>ReVerb</vt:lpstr>
      <vt:lpstr>ReVerb</vt:lpstr>
      <vt:lpstr>ReVerb</vt:lpstr>
      <vt:lpstr>ReVerb</vt:lpstr>
      <vt:lpstr>ReVerb</vt:lpstr>
      <vt:lpstr>ReVerb</vt:lpstr>
      <vt:lpstr>ReVerb</vt:lpstr>
      <vt:lpstr>ReVerb</vt:lpstr>
      <vt:lpstr>Possible Exam Question</vt:lpstr>
      <vt:lpstr>PATTY [1]</vt:lpstr>
      <vt:lpstr>PATTY</vt:lpstr>
      <vt:lpstr>PATTY</vt:lpstr>
      <vt:lpstr>PATTY</vt:lpstr>
      <vt:lpstr>PATTY</vt:lpstr>
      <vt:lpstr>PATTY</vt:lpstr>
      <vt:lpstr>PATTY</vt:lpstr>
      <vt:lpstr>PATTY</vt:lpstr>
      <vt:lpstr>PATTY</vt:lpstr>
      <vt:lpstr>PATTY</vt:lpstr>
      <vt:lpstr>PATTY</vt:lpstr>
      <vt:lpstr>PATTY</vt:lpstr>
      <vt:lpstr>Other systems</vt:lpstr>
      <vt:lpstr>Other systems</vt:lpstr>
      <vt:lpstr>Neural Open Relation Extraction</vt:lpstr>
      <vt:lpstr>Neural Open Relation Extraction</vt:lpstr>
      <vt:lpstr>Neural Open Relation Extraction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Data Processing Systems (16/17)</dc:title>
  <dc:creator>Jacopo Urbani</dc:creator>
  <cp:lastModifiedBy>Microsoft Office User</cp:lastModifiedBy>
  <cp:revision>1193</cp:revision>
  <dcterms:created xsi:type="dcterms:W3CDTF">2016-09-05T09:10:07Z</dcterms:created>
  <dcterms:modified xsi:type="dcterms:W3CDTF">2018-11-20T20:55:29Z</dcterms:modified>
</cp:coreProperties>
</file>

<file path=docProps/thumbnail.jpeg>
</file>